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67" r:id="rId3"/>
    <p:sldId id="259" r:id="rId4"/>
    <p:sldId id="285" r:id="rId5"/>
    <p:sldId id="261" r:id="rId6"/>
    <p:sldId id="264" r:id="rId7"/>
    <p:sldId id="263" r:id="rId8"/>
    <p:sldId id="265" r:id="rId9"/>
    <p:sldId id="266" r:id="rId10"/>
    <p:sldId id="286" r:id="rId11"/>
    <p:sldId id="270" r:id="rId12"/>
    <p:sldId id="257" r:id="rId13"/>
    <p:sldId id="271" r:id="rId14"/>
    <p:sldId id="268" r:id="rId15"/>
    <p:sldId id="272" r:id="rId16"/>
    <p:sldId id="269" r:id="rId17"/>
    <p:sldId id="283" r:id="rId18"/>
    <p:sldId id="273" r:id="rId19"/>
    <p:sldId id="276" r:id="rId20"/>
    <p:sldId id="258" r:id="rId21"/>
    <p:sldId id="274" r:id="rId22"/>
    <p:sldId id="275" r:id="rId23"/>
    <p:sldId id="277" r:id="rId24"/>
    <p:sldId id="278" r:id="rId25"/>
    <p:sldId id="288" r:id="rId26"/>
    <p:sldId id="279" r:id="rId27"/>
    <p:sldId id="291" r:id="rId28"/>
    <p:sldId id="287" r:id="rId29"/>
    <p:sldId id="280" r:id="rId30"/>
    <p:sldId id="281" r:id="rId31"/>
    <p:sldId id="289" r:id="rId32"/>
    <p:sldId id="290" r:id="rId33"/>
    <p:sldId id="284" r:id="rId34"/>
    <p:sldId id="28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pp Johnson" initials="KJ" lastIdx="1" clrIdx="0">
    <p:extLst>
      <p:ext uri="{19B8F6BF-5375-455C-9EA6-DF929625EA0E}">
        <p15:presenceInfo xmlns:p15="http://schemas.microsoft.com/office/powerpoint/2012/main" userId="S::kipp.johnson@icahn.mssm.edu::1f5999d3-1c79-40b6-ac6e-1fa074e2f4c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75"/>
    <p:restoredTop sz="85674"/>
  </p:normalViewPr>
  <p:slideViewPr>
    <p:cSldViewPr snapToGrid="0" snapToObjects="1">
      <p:cViewPr varScale="1">
        <p:scale>
          <a:sx n="78" d="100"/>
          <a:sy n="78" d="100"/>
        </p:scale>
        <p:origin x="192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07T22:33:49.797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615B23-7957-EF4A-AB41-99CB13B00295}" type="datetimeFigureOut">
              <a:rPr lang="en-US" smtClean="0"/>
              <a:t>12/7/20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4A0BC0-B284-C948-B4C4-024B023D7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592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PAINTING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A0BC0-B284-C948-B4C4-024B023D70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388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Queen Victoria mother, only allowed family to see English doctors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A0BC0-B284-C948-B4C4-024B023D70D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338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Historians have speculated his insecurities around his withered arm 2/2 </a:t>
            </a:r>
            <a:r>
              <a:rPr lang="en-US" dirty="0" err="1"/>
              <a:t>erb’s</a:t>
            </a:r>
            <a:r>
              <a:rPr lang="en-US" dirty="0"/>
              <a:t> palsy from shoulder dystocia lead to his willingness to start WW1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A0BC0-B284-C948-B4C4-024B023D70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72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Historians have speculated his insecurities around his withered arm 2/2 </a:t>
            </a:r>
            <a:r>
              <a:rPr lang="en-US" dirty="0" err="1"/>
              <a:t>erb’s</a:t>
            </a:r>
            <a:r>
              <a:rPr lang="en-US" dirty="0"/>
              <a:t> palsy from shoulder dystocia lead to his willingness to start WW1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A0BC0-B284-C948-B4C4-024B023D70D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269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group have used definitions of head-</a:t>
            </a:r>
            <a:r>
              <a:rPr lang="en-US" dirty="0" err="1"/>
              <a:t>toi</a:t>
            </a:r>
            <a:r>
              <a:rPr lang="en-US" dirty="0"/>
              <a:t>-</a:t>
            </a:r>
            <a:r>
              <a:rPr lang="en-US" dirty="0" err="1"/>
              <a:t>boidy</a:t>
            </a:r>
            <a:r>
              <a:rPr lang="en-US" dirty="0"/>
              <a:t> delivery time (60 seconds or 2SDs above mean)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A0BC0-B284-C948-B4C4-024B023D70D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197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Anterior shoulder delivery  more commonly problematic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A0BC0-B284-C948-B4C4-024B023D70D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80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Evidence for rates of complications vary widely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A0BC0-B284-C948-B4C4-024B023D70D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5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F3307-9258-F64E-8BCC-FB66B33C70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38FB76-1180-D447-85BF-664FED305D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0932B-D2C1-D740-9490-86C39E107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D0C43-87FA-3F4E-BE88-A7DCBB0E8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30868-7C96-8E4E-9BC4-B0CC1D6E7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99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051DF-560D-A440-87D3-32EB5449A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50D6B3-21E5-FA4F-95FD-E30DD4C0A6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AA1CC-6802-8745-8BE1-EAFF32847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C49CA-D730-F648-A0D5-2A2F57D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4F07A-3CBC-8142-AE66-4F577C69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72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29B292-0DBE-DA44-87B6-CF8C26530B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420D95-8112-E347-9C28-A67196A244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1D2AA-203B-8E44-A2BF-33D5C55BC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B4921-F068-8643-9C14-64FB91EB1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A827A-CA95-1042-AC9C-D4416F188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511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B271A-00F6-584D-BAB9-1A0665F0A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2A979-214A-F04E-BC2E-E82F1844D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48BC4-8187-514B-951F-E1C791158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8080-CF0D-EF44-B463-8E4ACC53E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FD8EC-6248-924D-8CCC-392DA6C0F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865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03B91-2D51-BF4B-A931-0A0AD5BA4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A8F87-01B7-5440-8C04-4C866EECD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7BA38-6B95-1447-9526-EE9D87570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90CA5-EC1A-F244-A20C-511A02B3E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6A167-5DA3-A74A-B593-03A8ACADB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57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6E12D-A1FF-624B-834D-876A9F5F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9C3B6-2C84-914B-A49A-06C6E09AD7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6F55FA-9744-5244-B1EA-9008C7F873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09455-9EC1-3147-B897-70647372E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8238B9-C950-C74B-997F-6594DAA4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954F4-A1D0-1B43-A60A-0020D21F7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724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BF0BF-1057-2C49-ADCA-F5F3A86B5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82264D-224B-8B4A-BDE5-BC725C469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73AE74-6F67-2F4E-87C4-E3A8F9D04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082BB9-50F4-AC41-A99F-4B3E65EDAA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14F4C1-4D92-714D-9CEE-3B2ABFFEDE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DCEE80-382F-8245-89A4-DF1FC5B7A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4E9607-6727-9742-98FF-38A873492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A397BB-98B7-2B4D-8B0B-7839312B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94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318FA-8AF0-0744-8049-2DE046458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8933A-8A95-8045-BFF5-DD3079D83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5A561-1165-9549-A63D-A1ED2ABC4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963A4C-C506-7946-A53F-AB0AE7AA2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51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707C09-24ED-1B4F-96B0-9EC694095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F48763-E410-4341-943E-7DD69A87B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B4656-1D37-D645-A04C-BB9560E80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19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82AEC-2EBE-DA48-887B-7D1386E08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F7D3E-E028-B545-B927-4E428613B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9252C-BC86-B447-A20A-56D09C81A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9D5BD-FB22-AA45-ACA6-F552D71C3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BCB9F2-C526-A142-9145-C96977BF6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7B92E5-866F-924C-84FD-EE819C8D3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B9A27-ED1B-8942-B693-F34113F6C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820DBB-5AF8-5543-A971-6F1D868BCA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E001B6-29F2-E54F-B229-2E33D8CFE8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FF6832-9286-4146-B75B-0F0EB90C9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EBA50-87A8-D246-9FEF-57573E78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5C2A77-DC6E-1047-8AC5-CA5163DC0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0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34BAE7-207E-8B4D-8D98-EDAAE28E7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3A1690-7886-B548-9346-B112D8320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02786-B142-BE43-A72B-F965426680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fld id="{95793D6D-717A-1A4E-93B6-152FF483DA26}" type="datetimeFigureOut">
              <a:rPr lang="en-US" smtClean="0"/>
              <a:pPr/>
              <a:t>12/7/20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30A01-749E-0F44-8D6B-E18D6F07C6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907C5-7CD1-B742-9CAB-8A65B93E30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fld id="{6BDCAC5F-A95A-F14F-B443-FD44F49EE7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688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CD490-C2BA-3B4E-9D44-2FEEF9DF1F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42248" y="1481328"/>
            <a:ext cx="2926080" cy="2468880"/>
          </a:xfrm>
        </p:spPr>
        <p:txBody>
          <a:bodyPr>
            <a:normAutofit/>
          </a:bodyPr>
          <a:lstStyle/>
          <a:p>
            <a:r>
              <a:rPr lang="en-US" sz="4000" dirty="0"/>
              <a:t>Shoulder Dystocia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19170C-5721-5C45-A659-8C270EDB21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20651" y="4090146"/>
            <a:ext cx="2926080" cy="1307592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Kipp Johnson</a:t>
            </a:r>
          </a:p>
        </p:txBody>
      </p:sp>
      <p:sp>
        <p:nvSpPr>
          <p:cNvPr id="95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028" name="Picture 4" descr="Diagram&#10;&#10;Description automatically generated">
            <a:extLst>
              <a:ext uri="{FF2B5EF4-FFF2-40B4-BE49-F238E27FC236}">
                <a16:creationId xmlns:a16="http://schemas.microsoft.com/office/drawing/2014/main" id="{C4ABC38C-CFCD-C946-84CB-E3305F4AD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94" r="1" b="562"/>
          <a:stretch/>
        </p:blipFill>
        <p:spPr bwMode="auto"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305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642F1-9185-CF4B-BC32-E3C25CFC7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Problems during labor can result in severe and long-lasting deficits</a:t>
            </a:r>
          </a:p>
        </p:txBody>
      </p:sp>
    </p:spTree>
    <p:extLst>
      <p:ext uri="{BB962C8B-B14F-4D97-AF65-F5344CB8AC3E}">
        <p14:creationId xmlns:p14="http://schemas.microsoft.com/office/powerpoint/2010/main" val="3456793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7CF04-33F5-9946-B21F-DD874AD80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Case Presentation</a:t>
            </a:r>
          </a:p>
        </p:txBody>
      </p:sp>
    </p:spTree>
    <p:extLst>
      <p:ext uri="{BB962C8B-B14F-4D97-AF65-F5344CB8AC3E}">
        <p14:creationId xmlns:p14="http://schemas.microsoft.com/office/powerpoint/2010/main" val="1864490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D936-B420-A44F-B2B7-1C0D30603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Case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01F82-E1BB-4C41-AD0F-1D183DDC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7503"/>
            <a:ext cx="10515600" cy="348289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CC</a:t>
            </a:r>
            <a:r>
              <a:rPr lang="en-US" dirty="0"/>
              <a:t>: Labor, non-reassuring fetal heart tracing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HPI</a:t>
            </a:r>
            <a:r>
              <a:rPr lang="en-US" dirty="0"/>
              <a:t>: NB is a 24 </a:t>
            </a:r>
            <a:r>
              <a:rPr lang="en-US" dirty="0" err="1"/>
              <a:t>y.o</a:t>
            </a:r>
            <a:r>
              <a:rPr lang="en-US" dirty="0"/>
              <a:t>. G1P0 @ 41w3d BIBEMS presenting in active labor, transferred from the Jazz Center </a:t>
            </a:r>
            <a:r>
              <a:rPr lang="en-US" i="1" dirty="0"/>
              <a:t>[nearby birthing center]</a:t>
            </a:r>
            <a:r>
              <a:rPr lang="en-US" dirty="0"/>
              <a:t> for a non-reassuring fetal heart tracing. Contractions are occurring every 2-3 minutes and are painful. Membranes ruptured for 4 hours.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Uncomplicated pregnancy to date with consistent care. No prenatal records are available. </a:t>
            </a:r>
          </a:p>
        </p:txBody>
      </p:sp>
    </p:spTree>
    <p:extLst>
      <p:ext uri="{BB962C8B-B14F-4D97-AF65-F5344CB8AC3E}">
        <p14:creationId xmlns:p14="http://schemas.microsoft.com/office/powerpoint/2010/main" val="2493388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E7106-727E-F547-AB7E-B79379144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7270"/>
            <a:ext cx="10515600" cy="4351338"/>
          </a:xfrm>
        </p:spPr>
        <p:txBody>
          <a:bodyPr/>
          <a:lstStyle/>
          <a:p>
            <a:r>
              <a:rPr lang="en-US" b="1" dirty="0"/>
              <a:t>Medications</a:t>
            </a:r>
            <a:r>
              <a:rPr lang="en-US" dirty="0"/>
              <a:t>: Prenatal vitamins</a:t>
            </a:r>
          </a:p>
          <a:p>
            <a:r>
              <a:rPr lang="en-US" b="1" dirty="0"/>
              <a:t>Allergies</a:t>
            </a:r>
            <a:r>
              <a:rPr lang="en-US" dirty="0"/>
              <a:t>: None</a:t>
            </a:r>
          </a:p>
          <a:p>
            <a:r>
              <a:rPr lang="en-US" b="1" dirty="0"/>
              <a:t>OB history</a:t>
            </a:r>
            <a:r>
              <a:rPr lang="en-US" dirty="0"/>
              <a:t>: G1P000</a:t>
            </a:r>
          </a:p>
          <a:p>
            <a:r>
              <a:rPr lang="en-US" b="1" dirty="0"/>
              <a:t>GYN history</a:t>
            </a:r>
            <a:r>
              <a:rPr lang="en-US" dirty="0"/>
              <a:t>: WNL</a:t>
            </a:r>
            <a:endParaRPr lang="en-US" b="1" dirty="0"/>
          </a:p>
          <a:p>
            <a:r>
              <a:rPr lang="en-US" b="1" dirty="0"/>
              <a:t>Past medical history</a:t>
            </a:r>
            <a:r>
              <a:rPr lang="en-US" dirty="0"/>
              <a:t>: None</a:t>
            </a:r>
          </a:p>
          <a:p>
            <a:r>
              <a:rPr lang="en-US" b="1" dirty="0"/>
              <a:t>Past surgical history</a:t>
            </a:r>
            <a:r>
              <a:rPr lang="en-US" dirty="0"/>
              <a:t>: None</a:t>
            </a:r>
          </a:p>
          <a:p>
            <a:r>
              <a:rPr lang="en-US" b="1" dirty="0"/>
              <a:t>Family History: NA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F70383-A09B-464A-9D4B-912CEA938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1404919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D6C0E-351F-9E41-B874-9EC86B343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33260"/>
            <a:ext cx="10515600" cy="1325563"/>
          </a:xfrm>
        </p:spPr>
        <p:txBody>
          <a:bodyPr/>
          <a:lstStyle/>
          <a:p>
            <a:r>
              <a:rPr lang="en-US" dirty="0"/>
              <a:t>Physical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65247-4E62-6E4A-B852-0E493DC39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935624"/>
            <a:ext cx="11353800" cy="3763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Vitals</a:t>
            </a:r>
            <a:r>
              <a:rPr lang="en-US" sz="2400" dirty="0"/>
              <a:t>: Temp 36.1°C, HR: 110, RR 18, BP 117/65 SpO2 99%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General</a:t>
            </a:r>
            <a:r>
              <a:rPr lang="en-US" sz="2400" dirty="0"/>
              <a:t>: Young woman in moderate distress, odd affect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Cardiovascular</a:t>
            </a:r>
            <a:r>
              <a:rPr lang="en-US" sz="2400" dirty="0"/>
              <a:t>: RRR, Normal S1/S2, Tachycardia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Pulmonary</a:t>
            </a:r>
            <a:r>
              <a:rPr lang="en-US" sz="2400" dirty="0"/>
              <a:t>: CTAB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Abdominal</a:t>
            </a:r>
            <a:r>
              <a:rPr lang="en-US" sz="2400" dirty="0"/>
              <a:t>: Soft, nontender, nondistended, no rebound, no guarding, fundus firm.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Pelvic</a:t>
            </a:r>
            <a:r>
              <a:rPr lang="en-US" sz="2400" dirty="0"/>
              <a:t>: No bleeding. Cervix dilated to 9CM and 100% effaced. 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17130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D6C0E-351F-9E41-B874-9EC86B343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854"/>
            <a:ext cx="10515600" cy="1325563"/>
          </a:xfrm>
        </p:spPr>
        <p:txBody>
          <a:bodyPr/>
          <a:lstStyle/>
          <a:p>
            <a:r>
              <a:rPr lang="en-US" dirty="0"/>
              <a:t>Labs and Imaging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65247-4E62-6E4A-B852-0E493DC39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9844"/>
            <a:ext cx="10515600" cy="37810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Labs</a:t>
            </a:r>
            <a:r>
              <a:rPr lang="en-US" sz="1800" dirty="0"/>
              <a:t>:  </a:t>
            </a:r>
          </a:p>
          <a:p>
            <a:pPr marL="0" indent="0">
              <a:buNone/>
            </a:pPr>
            <a:r>
              <a:rPr lang="en-US" sz="1800" dirty="0"/>
              <a:t>	Type &amp; Screen: O+</a:t>
            </a:r>
          </a:p>
          <a:p>
            <a:pPr marL="0" indent="0">
              <a:buNone/>
            </a:pPr>
            <a:r>
              <a:rPr lang="en-US" sz="1800" dirty="0"/>
              <a:t>	CBC: WBC 21.4 (99% PMNs), </a:t>
            </a:r>
            <a:r>
              <a:rPr lang="en-US" sz="1800" dirty="0" err="1"/>
              <a:t>HgB</a:t>
            </a:r>
            <a:r>
              <a:rPr lang="en-US" sz="1800" dirty="0"/>
              <a:t> 12.6, HCT 39.4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Transabdominal ultrasound</a:t>
            </a:r>
            <a:r>
              <a:rPr lang="en-US" sz="1800" dirty="0"/>
              <a:t>: Vertex presentation, anterior placenta, EFW 3000g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EKG: Sinus Tachycardia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Fetal Heart Rate Tracing</a:t>
            </a:r>
            <a:r>
              <a:rPr lang="en-US" sz="1800" dirty="0"/>
              <a:t>: Recurrent variable decelerations, moderate variability (Class II)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904869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9B52-EEF9-F74D-8A2B-E5C52652C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Hospital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3B63D-AFAF-9B4D-8636-AEF14C53C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Pt initially declines epidural or other intervention (blood transfusions)</a:t>
            </a:r>
          </a:p>
          <a:p>
            <a:r>
              <a:rPr lang="en-US" dirty="0"/>
              <a:t>Recurrent decelerations to 90 BPM, temporarily resolves with fetal scalp massage. Scalp electrode placed. </a:t>
            </a:r>
          </a:p>
          <a:p>
            <a:r>
              <a:rPr lang="en-US" dirty="0"/>
              <a:t>Return to room in &lt;1 hour, patient kneeling on bed beginning to deliver.</a:t>
            </a:r>
          </a:p>
          <a:p>
            <a:r>
              <a:rPr lang="en-US" dirty="0"/>
              <a:t>After re-positioning, patient laboring successfully until shoulder presentation with nuchal cord.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79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856AF-0D52-2144-99A7-399C1590C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95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Shoulder!!!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6696F0-92F2-EE4A-B9D1-F6E88FE9FAC2}"/>
              </a:ext>
            </a:extLst>
          </p:cNvPr>
          <p:cNvGrpSpPr/>
          <p:nvPr/>
        </p:nvGrpSpPr>
        <p:grpSpPr>
          <a:xfrm>
            <a:off x="301625" y="2044075"/>
            <a:ext cx="11890375" cy="3648164"/>
            <a:chOff x="301625" y="2044075"/>
            <a:chExt cx="11890375" cy="3648164"/>
          </a:xfrm>
        </p:grpSpPr>
        <p:pic>
          <p:nvPicPr>
            <p:cNvPr id="8198" name="Picture 6" descr="Pamplona running of the bulls: 3 gored at opening of 2019 San Fermin">
              <a:extLst>
                <a:ext uri="{FF2B5EF4-FFF2-40B4-BE49-F238E27FC236}">
                  <a16:creationId xmlns:a16="http://schemas.microsoft.com/office/drawing/2014/main" id="{B63EFD5C-4CF2-074D-9C09-65F70ADFA3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7985" y="2054055"/>
              <a:ext cx="6504015" cy="3638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6" name="Picture 4" descr="Crowd theorists want to find out if there are general rules that govern  crowds across the world and whether these can be used to save lives. - The  Hindu">
              <a:extLst>
                <a:ext uri="{FF2B5EF4-FFF2-40B4-BE49-F238E27FC236}">
                  <a16:creationId xmlns:a16="http://schemas.microsoft.com/office/drawing/2014/main" id="{93A81568-E361-0241-9E06-32781C497B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625" y="2044075"/>
              <a:ext cx="5828674" cy="3638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4229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B3B9D-AEBF-5045-88F9-00383DD68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77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McRobert’s</a:t>
            </a:r>
            <a:r>
              <a:rPr lang="en-US" dirty="0"/>
              <a:t> maneuver performed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Wood’s screw maneuver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F08333-8C3F-5546-8B4E-C538970F7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902" y="280607"/>
            <a:ext cx="3700379" cy="32162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3C0921-4A4F-014F-9B42-BB846DDD3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903" y="3496824"/>
            <a:ext cx="3700378" cy="317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384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B2A2B-200F-B34E-87CE-00D2F7593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19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Case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ECBFE-5858-1743-8F5D-BEF813A58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510"/>
            <a:ext cx="10515600" cy="4351338"/>
          </a:xfrm>
        </p:spPr>
        <p:txBody>
          <a:bodyPr/>
          <a:lstStyle/>
          <a:p>
            <a:r>
              <a:rPr lang="en-US" dirty="0"/>
              <a:t>&lt; 60s of shoulder dystocia</a:t>
            </a:r>
            <a:br>
              <a:rPr lang="en-US" dirty="0"/>
            </a:br>
            <a:endParaRPr lang="en-US" dirty="0"/>
          </a:p>
          <a:p>
            <a:r>
              <a:rPr lang="en-US" dirty="0"/>
              <a:t>3650g (8 </a:t>
            </a:r>
            <a:r>
              <a:rPr lang="en-US" dirty="0" err="1"/>
              <a:t>lb</a:t>
            </a:r>
            <a:r>
              <a:rPr lang="en-US" dirty="0"/>
              <a:t>) infant, transferred to NICU</a:t>
            </a:r>
          </a:p>
          <a:p>
            <a:pPr lvl="1"/>
            <a:r>
              <a:rPr lang="en-US" dirty="0"/>
              <a:t>Poor respiratory effort, acidemia</a:t>
            </a:r>
          </a:p>
          <a:p>
            <a:pPr lvl="1"/>
            <a:r>
              <a:rPr lang="en-US" dirty="0"/>
              <a:t>Fully recovered and discharged after 1 day</a:t>
            </a:r>
            <a:br>
              <a:rPr lang="en-US" dirty="0"/>
            </a:br>
            <a:endParaRPr lang="en-US" dirty="0"/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degree perineal laceration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Mother recovered well and left with infant on PPD #2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D5DC90-A1EC-0048-AC4C-9413BA462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848" y="1445757"/>
            <a:ext cx="3019952" cy="316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23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A6EE7-4128-A048-B8B5-128F58E3E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Biological and historical perspective</a:t>
            </a:r>
          </a:p>
        </p:txBody>
      </p:sp>
    </p:spTree>
    <p:extLst>
      <p:ext uri="{BB962C8B-B14F-4D97-AF65-F5344CB8AC3E}">
        <p14:creationId xmlns:p14="http://schemas.microsoft.com/office/powerpoint/2010/main" val="2240145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E8581-787F-6849-BB76-3D30381E7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Differential diagnosis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B46B0-0465-F04D-A65D-1513981D1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9667"/>
            <a:ext cx="10515600" cy="3445795"/>
          </a:xfrm>
        </p:spPr>
        <p:txBody>
          <a:bodyPr/>
          <a:lstStyle/>
          <a:p>
            <a:r>
              <a:rPr lang="en-US" dirty="0"/>
              <a:t>Known shoulder dystocia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Concepts that go alongside shoulder dystocia:</a:t>
            </a:r>
          </a:p>
          <a:p>
            <a:pPr lvl="1"/>
            <a:r>
              <a:rPr lang="en-US" dirty="0"/>
              <a:t>Emergent delivery (generally)</a:t>
            </a:r>
          </a:p>
          <a:p>
            <a:pPr lvl="1"/>
            <a:r>
              <a:rPr lang="en-US" dirty="0"/>
              <a:t>Retraction of fetal head during delivery</a:t>
            </a:r>
          </a:p>
          <a:p>
            <a:pPr lvl="1"/>
            <a:r>
              <a:rPr lang="en-US" dirty="0"/>
              <a:t>Breech delivery</a:t>
            </a:r>
          </a:p>
          <a:p>
            <a:pPr lvl="1"/>
            <a:r>
              <a:rPr lang="en-US" dirty="0"/>
              <a:t>Umbilical cord prolapse</a:t>
            </a:r>
          </a:p>
        </p:txBody>
      </p:sp>
    </p:spTree>
    <p:extLst>
      <p:ext uri="{BB962C8B-B14F-4D97-AF65-F5344CB8AC3E}">
        <p14:creationId xmlns:p14="http://schemas.microsoft.com/office/powerpoint/2010/main" val="2484284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5BD28-CAA2-3748-B3A1-A50A06761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Epidemiology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0FEF5-01A8-024C-BA08-F0E2F4D57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6729"/>
            <a:ext cx="10515600" cy="3778513"/>
          </a:xfrm>
        </p:spPr>
        <p:txBody>
          <a:bodyPr>
            <a:normAutofit/>
          </a:bodyPr>
          <a:lstStyle/>
          <a:p>
            <a:r>
              <a:rPr lang="en-US" dirty="0"/>
              <a:t>Definition: Failure to deliver fetal shoulder or shoulders with gentle downward traction on the fetal head, requiring other obstetric maneuvers</a:t>
            </a:r>
          </a:p>
          <a:p>
            <a:pPr lvl="1"/>
            <a:r>
              <a:rPr lang="en-US" dirty="0"/>
              <a:t>Alternate definitions: delayed head-to-body delivery time  (&gt;60s, &gt;5 minutes)</a:t>
            </a:r>
          </a:p>
          <a:p>
            <a:endParaRPr lang="en-US" dirty="0"/>
          </a:p>
          <a:p>
            <a:r>
              <a:rPr lang="en-US" dirty="0"/>
              <a:t>Incidence: 0.2% - 3.0% of NSVD depending upon definition used and study population</a:t>
            </a:r>
          </a:p>
          <a:p>
            <a:pPr lvl="1"/>
            <a:r>
              <a:rPr lang="en-US" dirty="0"/>
              <a:t>Likely ~2x more prevalent in operative vaginal delivery</a:t>
            </a:r>
          </a:p>
        </p:txBody>
      </p:sp>
    </p:spTree>
    <p:extLst>
      <p:ext uri="{BB962C8B-B14F-4D97-AF65-F5344CB8AC3E}">
        <p14:creationId xmlns:p14="http://schemas.microsoft.com/office/powerpoint/2010/main" val="272407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04534-736C-8D47-B60F-3EFC9CC5F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5D688-4933-7B48-8B42-4DA017CA2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9" y="2506662"/>
            <a:ext cx="10515600" cy="3714524"/>
          </a:xfrm>
        </p:spPr>
        <p:txBody>
          <a:bodyPr>
            <a:normAutofit/>
          </a:bodyPr>
          <a:lstStyle/>
          <a:p>
            <a:r>
              <a:rPr lang="en-US" dirty="0"/>
              <a:t>ACOG Practice Bulletin 178: </a:t>
            </a:r>
            <a:br>
              <a:rPr lang="en-US" dirty="0"/>
            </a:br>
            <a:br>
              <a:rPr lang="en-US" dirty="0"/>
            </a:br>
            <a:r>
              <a:rPr lang="en-US" i="1" dirty="0"/>
              <a:t>	“An unpredictable and unpreventable obstetric emergency 	[…] </a:t>
            </a:r>
            <a:r>
              <a:rPr lang="en-US" i="1" dirty="0" err="1"/>
              <a:t>prepregnancy</a:t>
            </a:r>
            <a:r>
              <a:rPr lang="en-US" i="1" dirty="0"/>
              <a:t>, antepartum, and intrapartum risk 	factors have extremely poor predictive value for shoulder 	dystocia”</a:t>
            </a:r>
            <a:br>
              <a:rPr lang="en-US" i="1" dirty="0"/>
            </a:br>
            <a:endParaRPr lang="en-US" dirty="0"/>
          </a:p>
          <a:p>
            <a:r>
              <a:rPr lang="en-US" dirty="0"/>
              <a:t>About 50% of SD pregnancies have no identifiable risk factors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8E19A7-FC5B-7547-8B62-792AFAD85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779" y="0"/>
            <a:ext cx="5817221" cy="306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51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04534-736C-8D47-B60F-3EFC9CC5F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Risk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5D688-4933-7B48-8B42-4DA017CA2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high birth weight</a:t>
            </a:r>
          </a:p>
          <a:p>
            <a:pPr lvl="1"/>
            <a:r>
              <a:rPr lang="en-US" dirty="0"/>
              <a:t>maternal DM</a:t>
            </a:r>
          </a:p>
          <a:p>
            <a:pPr lvl="1"/>
            <a:r>
              <a:rPr lang="en-US" dirty="0"/>
              <a:t>previous shoulder dystocia (recurrence rate &gt;10%)</a:t>
            </a:r>
          </a:p>
          <a:p>
            <a:pPr lvl="1"/>
            <a:r>
              <a:rPr lang="en-US" dirty="0"/>
              <a:t>post-term pregnancy</a:t>
            </a:r>
          </a:p>
          <a:p>
            <a:pPr lvl="1"/>
            <a:r>
              <a:rPr lang="en-US" dirty="0"/>
              <a:t>male fetal sex</a:t>
            </a:r>
          </a:p>
          <a:p>
            <a:pPr lvl="1"/>
            <a:r>
              <a:rPr lang="en-US" dirty="0"/>
              <a:t>maternal obesity</a:t>
            </a:r>
          </a:p>
          <a:p>
            <a:pPr lvl="1"/>
            <a:r>
              <a:rPr lang="en-US" dirty="0"/>
              <a:t>advanced maternal age</a:t>
            </a:r>
          </a:p>
          <a:p>
            <a:pPr lvl="1"/>
            <a:r>
              <a:rPr lang="en-US" dirty="0"/>
              <a:t>operative vaginal delivery</a:t>
            </a:r>
          </a:p>
          <a:p>
            <a:pPr lvl="1"/>
            <a:r>
              <a:rPr lang="en-US" dirty="0"/>
              <a:t>precipitous or prolonged labor</a:t>
            </a:r>
          </a:p>
        </p:txBody>
      </p:sp>
    </p:spTree>
    <p:extLst>
      <p:ext uri="{BB962C8B-B14F-4D97-AF65-F5344CB8AC3E}">
        <p14:creationId xmlns:p14="http://schemas.microsoft.com/office/powerpoint/2010/main" val="56731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7BE75-CD3F-7C45-B0C2-0E20E400E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58" y="43307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Pathophysiology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E58BD-E814-0D4A-837E-2566596BD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858" y="1914521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Descent of fetal head while anterior or posterior shoulder remain obstructed</a:t>
            </a:r>
          </a:p>
          <a:p>
            <a:endParaRPr lang="en-US" dirty="0"/>
          </a:p>
          <a:p>
            <a:r>
              <a:rPr lang="en-US" dirty="0"/>
              <a:t>Fetal </a:t>
            </a:r>
            <a:r>
              <a:rPr lang="en-US" b="1" dirty="0" err="1"/>
              <a:t>bisacromial</a:t>
            </a:r>
            <a:r>
              <a:rPr lang="en-US" b="1" dirty="0"/>
              <a:t> diameter </a:t>
            </a:r>
            <a:r>
              <a:rPr lang="en-US" dirty="0"/>
              <a:t>typically enters pelvis obliquely with posterior shoulder ahead of anterior shoulder; if the shoulders remain A-P during descent</a:t>
            </a:r>
          </a:p>
          <a:p>
            <a:pPr lvl="1"/>
            <a:r>
              <a:rPr lang="en-US" dirty="0"/>
              <a:t>Anterior shoulder can become impacted on symphysis pubis</a:t>
            </a:r>
          </a:p>
          <a:p>
            <a:pPr lvl="1"/>
            <a:r>
              <a:rPr lang="en-US" dirty="0"/>
              <a:t>Posterior shoulder on sacral promontory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Mechanical compression leads to symptoms</a:t>
            </a:r>
          </a:p>
        </p:txBody>
      </p:sp>
    </p:spTree>
    <p:extLst>
      <p:ext uri="{BB962C8B-B14F-4D97-AF65-F5344CB8AC3E}">
        <p14:creationId xmlns:p14="http://schemas.microsoft.com/office/powerpoint/2010/main" val="3783570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7BE75-CD3F-7C45-B0C2-0E20E400E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14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Pathophysiology</a:t>
            </a:r>
          </a:p>
        </p:txBody>
      </p:sp>
      <p:pic>
        <p:nvPicPr>
          <p:cNvPr id="9218" name="Picture 2" descr="cardinal movements of labor - Google Search | Cardinal movements of labor,  Fun facts, Science fact">
            <a:extLst>
              <a:ext uri="{FF2B5EF4-FFF2-40B4-BE49-F238E27FC236}">
                <a16:creationId xmlns:a16="http://schemas.microsoft.com/office/drawing/2014/main" id="{AF9C7FA3-B96A-3C47-96AA-DFEE38CF9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228" y="1513707"/>
            <a:ext cx="6647543" cy="493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B2B897-E46F-DC4F-9E10-D6A218F3F4D5}"/>
              </a:ext>
            </a:extLst>
          </p:cNvPr>
          <p:cNvSpPr txBox="1"/>
          <p:nvPr/>
        </p:nvSpPr>
        <p:spPr>
          <a:xfrm>
            <a:off x="342900" y="3429000"/>
            <a:ext cx="2117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Cardinal movements</a:t>
            </a:r>
            <a:br>
              <a:rPr lang="en-US" dirty="0"/>
            </a:br>
            <a:r>
              <a:rPr lang="en-US" dirty="0"/>
              <a:t>of labor</a:t>
            </a:r>
          </a:p>
        </p:txBody>
      </p:sp>
    </p:spTree>
    <p:extLst>
      <p:ext uri="{BB962C8B-B14F-4D97-AF65-F5344CB8AC3E}">
        <p14:creationId xmlns:p14="http://schemas.microsoft.com/office/powerpoint/2010/main" val="2312078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DC53E-8A5B-524D-9CFF-8B97197DE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24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58C95-0C17-3D43-B042-92EA2E4E2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3805"/>
            <a:ext cx="10515600" cy="472636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Up to 95% of the time, no major complications</a:t>
            </a:r>
            <a:br>
              <a:rPr lang="en-US" dirty="0"/>
            </a:br>
            <a:endParaRPr lang="en-US" dirty="0"/>
          </a:p>
          <a:p>
            <a:r>
              <a:rPr lang="en-US" dirty="0"/>
              <a:t>Brachial plexus injury (Especially </a:t>
            </a:r>
            <a:r>
              <a:rPr lang="en-US" dirty="0" err="1"/>
              <a:t>Erb</a:t>
            </a:r>
            <a:r>
              <a:rPr lang="en-US" dirty="0"/>
              <a:t> or </a:t>
            </a:r>
            <a:r>
              <a:rPr lang="en-US" dirty="0" err="1"/>
              <a:t>Klumpke</a:t>
            </a:r>
            <a:r>
              <a:rPr lang="en-US" dirty="0"/>
              <a:t> palsy) </a:t>
            </a:r>
          </a:p>
          <a:p>
            <a:pPr lvl="1"/>
            <a:r>
              <a:rPr lang="en-US" i="1" dirty="0"/>
              <a:t>Transient (3-17%)</a:t>
            </a:r>
          </a:p>
          <a:p>
            <a:pPr lvl="1"/>
            <a:r>
              <a:rPr lang="en-US" i="1" dirty="0"/>
              <a:t>Permanent (0.5-1.5%)</a:t>
            </a:r>
            <a:br>
              <a:rPr lang="en-US" dirty="0"/>
            </a:br>
            <a:endParaRPr lang="en-US" dirty="0"/>
          </a:p>
          <a:p>
            <a:r>
              <a:rPr lang="en-US" dirty="0"/>
              <a:t>Clavicular fracture (1-9%)</a:t>
            </a:r>
            <a:br>
              <a:rPr lang="en-US" dirty="0"/>
            </a:br>
            <a:endParaRPr lang="en-US" dirty="0"/>
          </a:p>
          <a:p>
            <a:r>
              <a:rPr lang="en-US" dirty="0"/>
              <a:t>Humeral fracture (0.1-4.2%)</a:t>
            </a:r>
          </a:p>
          <a:p>
            <a:endParaRPr lang="en-US" dirty="0"/>
          </a:p>
          <a:p>
            <a:r>
              <a:rPr lang="en-US" dirty="0"/>
              <a:t>Neonatal asphyxia and encephalopathy: (~0.3%)</a:t>
            </a:r>
          </a:p>
          <a:p>
            <a:pPr lvl="1"/>
            <a:r>
              <a:rPr lang="en-US" dirty="0"/>
              <a:t>Especially if infant is “stuck” for &gt; 5 minutes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Death (&lt;0.3%)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Maternal</a:t>
            </a:r>
            <a:r>
              <a:rPr lang="en-US" dirty="0"/>
              <a:t>: 3</a:t>
            </a:r>
            <a:r>
              <a:rPr lang="en-US" baseline="30000" dirty="0"/>
              <a:t>rd</a:t>
            </a:r>
            <a:r>
              <a:rPr lang="en-US" dirty="0"/>
              <a:t> and 4</a:t>
            </a:r>
            <a:r>
              <a:rPr lang="en-US" baseline="30000" dirty="0"/>
              <a:t>th</a:t>
            </a:r>
            <a:r>
              <a:rPr lang="en-US" dirty="0"/>
              <a:t> degree lacerations, hemorrhage are common (up to 50%)</a:t>
            </a:r>
          </a:p>
        </p:txBody>
      </p:sp>
    </p:spTree>
    <p:extLst>
      <p:ext uri="{BB962C8B-B14F-4D97-AF65-F5344CB8AC3E}">
        <p14:creationId xmlns:p14="http://schemas.microsoft.com/office/powerpoint/2010/main" val="146208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60DBF1C5-2CE1-8241-9E3C-EA08030FF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94" y="1136834"/>
            <a:ext cx="5584673" cy="413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544A5F-07E7-EA47-857C-783BC7D103C9}"/>
              </a:ext>
            </a:extLst>
          </p:cNvPr>
          <p:cNvSpPr txBox="1"/>
          <p:nvPr/>
        </p:nvSpPr>
        <p:spPr>
          <a:xfrm>
            <a:off x="8507186" y="359229"/>
            <a:ext cx="15055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C5-T1</a:t>
            </a:r>
          </a:p>
        </p:txBody>
      </p:sp>
      <p:pic>
        <p:nvPicPr>
          <p:cNvPr id="12292" name="Picture 4" descr="Shoulder Dystocia/Erb's Palsy/Brachial Plexus Injury | Hospital Neglect  Attorney NY">
            <a:extLst>
              <a:ext uri="{FF2B5EF4-FFF2-40B4-BE49-F238E27FC236}">
                <a16:creationId xmlns:a16="http://schemas.microsoft.com/office/drawing/2014/main" id="{5AF6A4F1-6346-FF4B-86A2-3DA9ECF6A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206" y="1736271"/>
            <a:ext cx="4127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224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795B6-2833-EE45-BD9A-29AEC324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F191B-7B2D-804F-B6A6-17105FC96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21176"/>
            <a:ext cx="6656614" cy="3700009"/>
          </a:xfrm>
        </p:spPr>
        <p:txBody>
          <a:bodyPr/>
          <a:lstStyle/>
          <a:p>
            <a:r>
              <a:rPr lang="en-US" dirty="0"/>
              <a:t>Consider C-section for </a:t>
            </a:r>
            <a:r>
              <a:rPr lang="en-US" dirty="0" err="1"/>
              <a:t>macrosmia</a:t>
            </a:r>
            <a:r>
              <a:rPr lang="en-US" dirty="0"/>
              <a:t>  </a:t>
            </a:r>
          </a:p>
          <a:p>
            <a:pPr lvl="1"/>
            <a:r>
              <a:rPr lang="en-US" dirty="0"/>
              <a:t>EFW &gt;5kg</a:t>
            </a:r>
          </a:p>
          <a:p>
            <a:pPr lvl="1"/>
            <a:r>
              <a:rPr lang="en-US" dirty="0"/>
              <a:t>In women with diabetes, EFW &gt; 4.5kg</a:t>
            </a:r>
            <a:br>
              <a:rPr lang="en-US" dirty="0"/>
            </a:br>
            <a:endParaRPr lang="en-US" dirty="0"/>
          </a:p>
          <a:p>
            <a:r>
              <a:rPr lang="en-US" dirty="0"/>
              <a:t>Training:</a:t>
            </a:r>
          </a:p>
          <a:p>
            <a:pPr lvl="1"/>
            <a:r>
              <a:rPr lang="en-US" dirty="0"/>
              <a:t>Simulation exercises</a:t>
            </a:r>
          </a:p>
          <a:p>
            <a:pPr lvl="1"/>
            <a:r>
              <a:rPr lang="en-US" dirty="0"/>
              <a:t>Shoulder dystocia drills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940922-8CFB-2E4E-988F-20C162DED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9790" y="2850243"/>
            <a:ext cx="3878424" cy="115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537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427CC-E919-164F-9B0B-644B4F7DB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121C1-BA58-C644-9852-79E49FA97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McRobert’s</a:t>
            </a:r>
            <a:r>
              <a:rPr lang="en-US" dirty="0"/>
              <a:t> Maneuver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± Suprapubic pressure</a:t>
            </a:r>
          </a:p>
        </p:txBody>
      </p:sp>
      <p:pic>
        <p:nvPicPr>
          <p:cNvPr id="5122" name="Picture 2" descr="McRoberts maneuver - Wikipedia">
            <a:extLst>
              <a:ext uri="{FF2B5EF4-FFF2-40B4-BE49-F238E27FC236}">
                <a16:creationId xmlns:a16="http://schemas.microsoft.com/office/drawing/2014/main" id="{85F32C2C-DF40-214B-AFE8-64558B3DB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939" y="480259"/>
            <a:ext cx="5492661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13D0A6-B0F7-5947-B756-47CCC75AAEF5}"/>
              </a:ext>
            </a:extLst>
          </p:cNvPr>
          <p:cNvSpPr txBox="1"/>
          <p:nvPr/>
        </p:nvSpPr>
        <p:spPr>
          <a:xfrm>
            <a:off x="1616630" y="5846544"/>
            <a:ext cx="8958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assistants grasp legs and flex backwards causing cephalad rotation of symphysis pubis and flattening of lordosis, freeing shoulder</a:t>
            </a:r>
          </a:p>
        </p:txBody>
      </p:sp>
    </p:spTree>
    <p:extLst>
      <p:ext uri="{BB962C8B-B14F-4D97-AF65-F5344CB8AC3E}">
        <p14:creationId xmlns:p14="http://schemas.microsoft.com/office/powerpoint/2010/main" val="2614424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1AC13-27DA-B34D-80AC-7A2008CEB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Etymology of Dystocia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7203BC-1CB5-3F41-A54F-26C9A5ECE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300" y="1970165"/>
            <a:ext cx="3835400" cy="393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0A44D3-CC93-F34B-A733-CBDCC1F3730A}"/>
              </a:ext>
            </a:extLst>
          </p:cNvPr>
          <p:cNvSpPr txBox="1"/>
          <p:nvPr/>
        </p:nvSpPr>
        <p:spPr>
          <a:xfrm>
            <a:off x="2108753" y="2553111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Helvetica" pitchFamily="2" charset="0"/>
              </a:rPr>
              <a:t>Dus</a:t>
            </a:r>
            <a:r>
              <a:rPr lang="en-US" dirty="0">
                <a:latin typeface="Helvetica" pitchFamily="2" charset="0"/>
              </a:rPr>
              <a:t> (</a:t>
            </a:r>
            <a:r>
              <a:rPr lang="en-US" dirty="0" err="1">
                <a:latin typeface="Helvetica" pitchFamily="2" charset="0"/>
              </a:rPr>
              <a:t>dys</a:t>
            </a:r>
            <a:r>
              <a:rPr lang="en-US" dirty="0">
                <a:latin typeface="Helvetica" pitchFamily="2" charset="0"/>
              </a:rPr>
              <a:t>) - Bad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2259E9-811A-9341-984C-40F13D09986F}"/>
              </a:ext>
            </a:extLst>
          </p:cNvPr>
          <p:cNvSpPr txBox="1"/>
          <p:nvPr/>
        </p:nvSpPr>
        <p:spPr>
          <a:xfrm>
            <a:off x="8156763" y="2553111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Helvetica" pitchFamily="2" charset="0"/>
              </a:rPr>
              <a:t>tokos</a:t>
            </a:r>
            <a:r>
              <a:rPr lang="en-US" dirty="0">
                <a:latin typeface="Helvetica" pitchFamily="2" charset="0"/>
              </a:rPr>
              <a:t> (</a:t>
            </a:r>
            <a:r>
              <a:rPr lang="en-US" dirty="0" err="1">
                <a:latin typeface="Helvetica" pitchFamily="2" charset="0"/>
              </a:rPr>
              <a:t>tocia</a:t>
            </a:r>
            <a:r>
              <a:rPr lang="en-US" dirty="0">
                <a:latin typeface="Helvetica" pitchFamily="2" charset="0"/>
              </a:rPr>
              <a:t>) - Childbirth</a:t>
            </a:r>
          </a:p>
        </p:txBody>
      </p:sp>
    </p:spTree>
    <p:extLst>
      <p:ext uri="{BB962C8B-B14F-4D97-AF65-F5344CB8AC3E}">
        <p14:creationId xmlns:p14="http://schemas.microsoft.com/office/powerpoint/2010/main" val="19735092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427CC-E919-164F-9B0B-644B4F7DB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Other Maneuvers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121C1-BA58-C644-9852-79E49FA97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No evidence exists for superiority of other maneuvers</a:t>
            </a:r>
          </a:p>
          <a:p>
            <a:pPr lvl="1"/>
            <a:r>
              <a:rPr lang="en-US" dirty="0"/>
              <a:t>Rubin maneuver, Woods Screw maneuver, Gaskin all-fours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8EBB1-58F5-6348-9D65-864B6EB4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109" y="2940694"/>
            <a:ext cx="5631782" cy="337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901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FlipFLOP: Four Steps to Remember • Midwifery Today">
            <a:extLst>
              <a:ext uri="{FF2B5EF4-FFF2-40B4-BE49-F238E27FC236}">
                <a16:creationId xmlns:a16="http://schemas.microsoft.com/office/drawing/2014/main" id="{A04EC3E4-40DE-A04B-B0EC-BDD2E779F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30" y="1371600"/>
            <a:ext cx="11188140" cy="480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C0A741-D900-174C-A938-CC24629AD135}"/>
              </a:ext>
            </a:extLst>
          </p:cNvPr>
          <p:cNvSpPr txBox="1"/>
          <p:nvPr/>
        </p:nvSpPr>
        <p:spPr>
          <a:xfrm>
            <a:off x="4166465" y="294275"/>
            <a:ext cx="3859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Gaskin All-Fours</a:t>
            </a:r>
          </a:p>
        </p:txBody>
      </p:sp>
    </p:spTree>
    <p:extLst>
      <p:ext uri="{BB962C8B-B14F-4D97-AF65-F5344CB8AC3E}">
        <p14:creationId xmlns:p14="http://schemas.microsoft.com/office/powerpoint/2010/main" val="4165480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2CBC6-10D5-7842-8FBF-2DF68AF78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Posterior axilla sling traction (PAST)</a:t>
            </a:r>
          </a:p>
        </p:txBody>
      </p:sp>
      <p:pic>
        <p:nvPicPr>
          <p:cNvPr id="11266" name="Picture 2" descr="Posterior axilla sling traction for shoulder dystocia: case review and a  new method of shoulder rotation with the sling - American Journal of  Obstetrics &amp; Gynecology">
            <a:extLst>
              <a:ext uri="{FF2B5EF4-FFF2-40B4-BE49-F238E27FC236}">
                <a16:creationId xmlns:a16="http://schemas.microsoft.com/office/drawing/2014/main" id="{8AF97F22-01AA-D046-83BB-21F4BF3C9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44896"/>
            <a:ext cx="7140121" cy="534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328D49-B074-8D46-A9ED-1FD5456C1C7C}"/>
              </a:ext>
            </a:extLst>
          </p:cNvPr>
          <p:cNvSpPr txBox="1"/>
          <p:nvPr/>
        </p:nvSpPr>
        <p:spPr>
          <a:xfrm>
            <a:off x="8376558" y="3550999"/>
            <a:ext cx="338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rates of brachial plexus insult</a:t>
            </a:r>
          </a:p>
        </p:txBody>
      </p:sp>
    </p:spTree>
    <p:extLst>
      <p:ext uri="{BB962C8B-B14F-4D97-AF65-F5344CB8AC3E}">
        <p14:creationId xmlns:p14="http://schemas.microsoft.com/office/powerpoint/2010/main" val="38813542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4D2A5-8FB2-264D-B507-A49850D39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Gunn-</a:t>
            </a:r>
            <a:r>
              <a:rPr lang="en-US" dirty="0" err="1"/>
              <a:t>Zavanelli</a:t>
            </a:r>
            <a:r>
              <a:rPr lang="en-US" dirty="0"/>
              <a:t>-O’Leary: Last resort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D6D8C-D22F-A940-9352-1B88DFA4D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5239"/>
            <a:ext cx="10515600" cy="4351338"/>
          </a:xfrm>
        </p:spPr>
        <p:txBody>
          <a:bodyPr/>
          <a:lstStyle/>
          <a:p>
            <a:r>
              <a:rPr lang="en-US" dirty="0"/>
              <a:t>Give terbutaline or nitroglycerine</a:t>
            </a:r>
            <a:br>
              <a:rPr lang="en-US" dirty="0"/>
            </a:br>
            <a:endParaRPr lang="en-US" dirty="0"/>
          </a:p>
          <a:p>
            <a:r>
              <a:rPr lang="en-US" dirty="0"/>
              <a:t>Place fetal scalp electrode</a:t>
            </a:r>
            <a:br>
              <a:rPr lang="en-US" dirty="0"/>
            </a:br>
            <a:endParaRPr lang="en-US" dirty="0"/>
          </a:p>
          <a:p>
            <a:r>
              <a:rPr lang="en-US" dirty="0"/>
              <a:t>Rotate head back to occiput anterior and push back into uterus as far as possible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Deliver via stat C-section</a:t>
            </a:r>
          </a:p>
        </p:txBody>
      </p:sp>
    </p:spTree>
    <p:extLst>
      <p:ext uri="{BB962C8B-B14F-4D97-AF65-F5344CB8AC3E}">
        <p14:creationId xmlns:p14="http://schemas.microsoft.com/office/powerpoint/2010/main" val="3138611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DD158-61E4-0444-9C21-35BAEAF65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765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2BC8CDB-08E0-1D4F-B088-5CDF04B51400}"/>
              </a:ext>
            </a:extLst>
          </p:cNvPr>
          <p:cNvSpPr txBox="1">
            <a:spLocks/>
          </p:cNvSpPr>
          <p:nvPr/>
        </p:nvSpPr>
        <p:spPr>
          <a:xfrm>
            <a:off x="838200" y="38141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63720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165B249-A857-374F-A897-444A377EE237}"/>
              </a:ext>
            </a:extLst>
          </p:cNvPr>
          <p:cNvGrpSpPr/>
          <p:nvPr/>
        </p:nvGrpSpPr>
        <p:grpSpPr>
          <a:xfrm>
            <a:off x="1217424" y="4044433"/>
            <a:ext cx="2272522" cy="2579314"/>
            <a:chOff x="4095753" y="1367643"/>
            <a:chExt cx="4471688" cy="507537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BABFD7B-DC8B-294A-AF8B-912C4A37E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5753" y="1367643"/>
              <a:ext cx="4471688" cy="2124792"/>
            </a:xfrm>
            <a:prstGeom prst="rect">
              <a:avLst/>
            </a:prstGeom>
          </p:spPr>
        </p:pic>
        <p:pic>
          <p:nvPicPr>
            <p:cNvPr id="7172" name="Picture 4" descr="5 things that scare and stress your cat - Times of India">
              <a:extLst>
                <a:ext uri="{FF2B5EF4-FFF2-40B4-BE49-F238E27FC236}">
                  <a16:creationId xmlns:a16="http://schemas.microsoft.com/office/drawing/2014/main" id="{BF58A559-8A26-C040-810F-EE4A0459DE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5753" y="3480631"/>
              <a:ext cx="4471688" cy="2962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0F250B-5B11-5A45-8B56-0AADA2B25801}"/>
              </a:ext>
            </a:extLst>
          </p:cNvPr>
          <p:cNvGrpSpPr/>
          <p:nvPr/>
        </p:nvGrpSpPr>
        <p:grpSpPr>
          <a:xfrm>
            <a:off x="4595957" y="2819420"/>
            <a:ext cx="3595543" cy="3688467"/>
            <a:chOff x="6552326" y="1091582"/>
            <a:chExt cx="5391881" cy="553123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A70CA4F-6C44-E44A-8B40-66746A6D4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2326" y="4674558"/>
              <a:ext cx="5391881" cy="1948255"/>
            </a:xfrm>
            <a:prstGeom prst="rect">
              <a:avLst/>
            </a:prstGeom>
          </p:spPr>
        </p:pic>
        <p:pic>
          <p:nvPicPr>
            <p:cNvPr id="7174" name="Picture 6" descr="Our Understanding of Giraffes Does Not Measure Up - The New York Times">
              <a:extLst>
                <a:ext uri="{FF2B5EF4-FFF2-40B4-BE49-F238E27FC236}">
                  <a16:creationId xmlns:a16="http://schemas.microsoft.com/office/drawing/2014/main" id="{0E13ECF1-231D-5441-9A8C-78C73ED49B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2326" y="1091582"/>
              <a:ext cx="5391881" cy="3582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A691A3F-4415-9244-974C-F6D9C59B28A6}"/>
              </a:ext>
            </a:extLst>
          </p:cNvPr>
          <p:cNvGrpSpPr/>
          <p:nvPr/>
        </p:nvGrpSpPr>
        <p:grpSpPr>
          <a:xfrm>
            <a:off x="8636000" y="2748056"/>
            <a:ext cx="3142001" cy="3875691"/>
            <a:chOff x="376136" y="407164"/>
            <a:chExt cx="4919764" cy="606858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A4C0807-E088-774E-B225-420ADB613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6137" y="407164"/>
              <a:ext cx="4919763" cy="3181447"/>
            </a:xfrm>
            <a:prstGeom prst="rect">
              <a:avLst/>
            </a:prstGeom>
          </p:spPr>
        </p:pic>
        <p:pic>
          <p:nvPicPr>
            <p:cNvPr id="7176" name="Picture 8" descr="Capuchins – Primates Incorporated">
              <a:extLst>
                <a:ext uri="{FF2B5EF4-FFF2-40B4-BE49-F238E27FC236}">
                  <a16:creationId xmlns:a16="http://schemas.microsoft.com/office/drawing/2014/main" id="{D4A0DC46-B670-3640-B451-B311EDFFCA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136" y="3195903"/>
              <a:ext cx="4919763" cy="3279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49DF0E-50FF-1340-B523-31BD228B0E2F}"/>
              </a:ext>
            </a:extLst>
          </p:cNvPr>
          <p:cNvGrpSpPr/>
          <p:nvPr/>
        </p:nvGrpSpPr>
        <p:grpSpPr>
          <a:xfrm>
            <a:off x="759181" y="1041105"/>
            <a:ext cx="3392275" cy="2775956"/>
            <a:chOff x="-124980" y="-1016707"/>
            <a:chExt cx="6068042" cy="49655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3A8CA41-1061-8441-927E-3EDB73688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24980" y="-1016707"/>
              <a:ext cx="6068042" cy="2009546"/>
            </a:xfrm>
            <a:prstGeom prst="rect">
              <a:avLst/>
            </a:prstGeom>
          </p:spPr>
        </p:pic>
        <p:pic>
          <p:nvPicPr>
            <p:cNvPr id="7178" name="Picture 10" descr="Yes, goat yoga is a thing and you need to do it - Seattle NorthCountry">
              <a:extLst>
                <a:ext uri="{FF2B5EF4-FFF2-40B4-BE49-F238E27FC236}">
                  <a16:creationId xmlns:a16="http://schemas.microsoft.com/office/drawing/2014/main" id="{DEA7939D-760B-5947-BF4B-0DA1681851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4980" y="914853"/>
              <a:ext cx="6068042" cy="3034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7841B3-8A75-344F-BB9F-9716A0FD15F2}"/>
              </a:ext>
            </a:extLst>
          </p:cNvPr>
          <p:cNvGrpSpPr/>
          <p:nvPr/>
        </p:nvGrpSpPr>
        <p:grpSpPr>
          <a:xfrm>
            <a:off x="7272250" y="205442"/>
            <a:ext cx="4486311" cy="2340685"/>
            <a:chOff x="6766500" y="191728"/>
            <a:chExt cx="5177707" cy="270141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89DE872-0485-1A43-BF2F-469573A24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67441" y="191728"/>
              <a:ext cx="3376766" cy="2701413"/>
            </a:xfrm>
            <a:prstGeom prst="rect">
              <a:avLst/>
            </a:prstGeom>
          </p:spPr>
        </p:pic>
        <p:pic>
          <p:nvPicPr>
            <p:cNvPr id="7170" name="Picture 2" descr="Elephant - Wikipedia">
              <a:extLst>
                <a:ext uri="{FF2B5EF4-FFF2-40B4-BE49-F238E27FC236}">
                  <a16:creationId xmlns:a16="http://schemas.microsoft.com/office/drawing/2014/main" id="{1E64E053-19D8-C649-875B-B405D93932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66500" y="191728"/>
              <a:ext cx="1800941" cy="2701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C6FF7749-EEBE-CF49-A1A1-777506998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93190" y="-49303"/>
            <a:ext cx="8411467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Not a uniquely human disorder</a:t>
            </a:r>
          </a:p>
        </p:txBody>
      </p:sp>
    </p:spTree>
    <p:extLst>
      <p:ext uri="{BB962C8B-B14F-4D97-AF65-F5344CB8AC3E}">
        <p14:creationId xmlns:p14="http://schemas.microsoft.com/office/powerpoint/2010/main" val="337552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1878AD-CF3A-A64E-A288-36F76F30F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203" y="374754"/>
            <a:ext cx="3965593" cy="610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8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1878AD-CF3A-A64E-A288-36F76F30F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203" y="374754"/>
            <a:ext cx="3965593" cy="61084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B383C5-B50C-7E43-97BD-45AF95BBC1D8}"/>
              </a:ext>
            </a:extLst>
          </p:cNvPr>
          <p:cNvSpPr txBox="1"/>
          <p:nvPr/>
        </p:nvSpPr>
        <p:spPr>
          <a:xfrm>
            <a:off x="249715" y="2884765"/>
            <a:ext cx="363830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/>
              <a:t>Kaiser Wilhelm II </a:t>
            </a:r>
          </a:p>
          <a:p>
            <a:pPr algn="ctr"/>
            <a:r>
              <a:rPr lang="en-US" sz="2600" dirty="0"/>
              <a:t>Last Emperor of Germany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F89569-E120-6B4D-8307-F1CC62895EF3}"/>
              </a:ext>
            </a:extLst>
          </p:cNvPr>
          <p:cNvSpPr txBox="1"/>
          <p:nvPr/>
        </p:nvSpPr>
        <p:spPr>
          <a:xfrm>
            <a:off x="9471203" y="3084819"/>
            <a:ext cx="149124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/>
              <a:t>(painting)</a:t>
            </a:r>
          </a:p>
        </p:txBody>
      </p:sp>
    </p:spTree>
    <p:extLst>
      <p:ext uri="{BB962C8B-B14F-4D97-AF65-F5344CB8AC3E}">
        <p14:creationId xmlns:p14="http://schemas.microsoft.com/office/powerpoint/2010/main" val="376294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at Happens When a Bad-Tempered, Distractible Doofus Runs an Empire? | The  New Yorker">
            <a:extLst>
              <a:ext uri="{FF2B5EF4-FFF2-40B4-BE49-F238E27FC236}">
                <a16:creationId xmlns:a16="http://schemas.microsoft.com/office/drawing/2014/main" id="{D9A8C857-14F0-F542-A98F-F66E23462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430" y="149902"/>
            <a:ext cx="25971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ilhelm II, German Emperor - Wikipedia">
            <a:extLst>
              <a:ext uri="{FF2B5EF4-FFF2-40B4-BE49-F238E27FC236}">
                <a16:creationId xmlns:a16="http://schemas.microsoft.com/office/drawing/2014/main" id="{A4DEEA14-97A3-DC4E-A338-B043FBB329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64"/>
          <a:stretch/>
        </p:blipFill>
        <p:spPr bwMode="auto">
          <a:xfrm>
            <a:off x="3922454" y="3578902"/>
            <a:ext cx="2612126" cy="316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Kaiser Wilhelm II in British uniform. | Kaiser wilhelm, Kaiser, Deutsches  kaiserreich">
            <a:extLst>
              <a:ext uri="{FF2B5EF4-FFF2-40B4-BE49-F238E27FC236}">
                <a16:creationId xmlns:a16="http://schemas.microsoft.com/office/drawing/2014/main" id="{BE9EC6D4-C149-C44B-8FF2-44DF5D7494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8"/>
          <a:stretch/>
        </p:blipFill>
        <p:spPr bwMode="auto">
          <a:xfrm>
            <a:off x="6549556" y="3578902"/>
            <a:ext cx="2146571" cy="316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k Kaiser Wilhelm II. von Preußen in Uniform, Reitgerte  by German Photographer">
            <a:extLst>
              <a:ext uri="{FF2B5EF4-FFF2-40B4-BE49-F238E27FC236}">
                <a16:creationId xmlns:a16="http://schemas.microsoft.com/office/drawing/2014/main" id="{AA1703CB-F22C-9D4A-A46C-170C1BDC0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580" y="149903"/>
            <a:ext cx="217011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A4F839E-D02A-F04F-B679-BCD611ADC668}"/>
              </a:ext>
            </a:extLst>
          </p:cNvPr>
          <p:cNvSpPr/>
          <p:nvPr/>
        </p:nvSpPr>
        <p:spPr>
          <a:xfrm>
            <a:off x="5360762" y="1304144"/>
            <a:ext cx="819462" cy="21248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BD3427A-ECF7-6E40-B216-9AA5721DBAD2}"/>
              </a:ext>
            </a:extLst>
          </p:cNvPr>
          <p:cNvSpPr/>
          <p:nvPr/>
        </p:nvSpPr>
        <p:spPr>
          <a:xfrm>
            <a:off x="7690881" y="987312"/>
            <a:ext cx="471571" cy="12144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AE6EA9F-0E72-8345-8DEB-8E9304D7C9F6}"/>
              </a:ext>
            </a:extLst>
          </p:cNvPr>
          <p:cNvSpPr/>
          <p:nvPr/>
        </p:nvSpPr>
        <p:spPr>
          <a:xfrm>
            <a:off x="5360762" y="4379495"/>
            <a:ext cx="735238" cy="20279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296EE7-DB78-E945-A32E-CAA5F80D01C7}"/>
              </a:ext>
            </a:extLst>
          </p:cNvPr>
          <p:cNvSpPr/>
          <p:nvPr/>
        </p:nvSpPr>
        <p:spPr>
          <a:xfrm>
            <a:off x="7710937" y="4379494"/>
            <a:ext cx="735238" cy="11430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89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3D404-9214-2B4D-AD6D-168684979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7537"/>
            <a:ext cx="10515600" cy="4393113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Kaiser Wilhelm II suffered severe shoulder dystocia during birth, which left his left arm withered and unusable</a:t>
            </a:r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r>
              <a:rPr lang="en-US" i="1" dirty="0"/>
              <a:t>“An English doctor killed my father, and an English doctor crippled my arm, which was the fault of my mother”</a:t>
            </a:r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r>
              <a:rPr lang="en-US" i="1" dirty="0"/>
              <a:t> </a:t>
            </a:r>
          </a:p>
          <a:p>
            <a:pPr marL="0" indent="0" algn="ctr">
              <a:buNone/>
            </a:pPr>
            <a:r>
              <a:rPr lang="en-US" i="1" dirty="0"/>
              <a:t>… and his mother was English</a:t>
            </a:r>
          </a:p>
        </p:txBody>
      </p:sp>
    </p:spTree>
    <p:extLst>
      <p:ext uri="{BB962C8B-B14F-4D97-AF65-F5344CB8AC3E}">
        <p14:creationId xmlns:p14="http://schemas.microsoft.com/office/powerpoint/2010/main" val="282787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World War 1: 10 Disturbing Facts You Probably Didn't Know">
            <a:extLst>
              <a:ext uri="{FF2B5EF4-FFF2-40B4-BE49-F238E27FC236}">
                <a16:creationId xmlns:a16="http://schemas.microsoft.com/office/drawing/2014/main" id="{2F98D789-CCF7-BD4D-9EB2-1F1DCA6A2F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4"/>
          <a:stretch/>
        </p:blipFill>
        <p:spPr bwMode="auto">
          <a:xfrm>
            <a:off x="367423" y="4223083"/>
            <a:ext cx="3783472" cy="228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077DBB87-BAF2-DB48-B2BA-FD94F3361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826" y="252329"/>
            <a:ext cx="4390750" cy="292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World War I: The Great War Prof. Liulevicius-Modern History">
            <a:extLst>
              <a:ext uri="{FF2B5EF4-FFF2-40B4-BE49-F238E27FC236}">
                <a16:creationId xmlns:a16="http://schemas.microsoft.com/office/drawing/2014/main" id="{0F051DDA-6675-5248-860D-964D9341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58" y="252329"/>
            <a:ext cx="7043468" cy="397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teractive map: Mapping the outbreak of war">
            <a:extLst>
              <a:ext uri="{FF2B5EF4-FFF2-40B4-BE49-F238E27FC236}">
                <a16:creationId xmlns:a16="http://schemas.microsoft.com/office/drawing/2014/main" id="{64BC64AA-45B3-F04D-BFF6-9C2C3BB82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894" y="2252873"/>
            <a:ext cx="7650747" cy="425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097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735</TotalTime>
  <Words>994</Words>
  <Application>Microsoft Macintosh PowerPoint</Application>
  <PresentationFormat>Widescreen</PresentationFormat>
  <Paragraphs>159</Paragraphs>
  <Slides>34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Helvetica</vt:lpstr>
      <vt:lpstr>Rockwell</vt:lpstr>
      <vt:lpstr>Office Theme</vt:lpstr>
      <vt:lpstr>Shoulder Dystocia</vt:lpstr>
      <vt:lpstr>Biological and historical perspective</vt:lpstr>
      <vt:lpstr>Etymology of Dystocia</vt:lpstr>
      <vt:lpstr>Not a uniquely human disorder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Problems during labor can result in severe and long-lasting deficits</vt:lpstr>
      <vt:lpstr>Case Presentation</vt:lpstr>
      <vt:lpstr>Case Presentation</vt:lpstr>
      <vt:lpstr>History</vt:lpstr>
      <vt:lpstr>Physical Exam</vt:lpstr>
      <vt:lpstr>Labs and Imaging</vt:lpstr>
      <vt:lpstr>Hospital Course</vt:lpstr>
      <vt:lpstr>Shoulder!!!</vt:lpstr>
      <vt:lpstr>PowerPoint Presentation</vt:lpstr>
      <vt:lpstr>Case Conclusion</vt:lpstr>
      <vt:lpstr>Differential diagnosis</vt:lpstr>
      <vt:lpstr>Epidemiology</vt:lpstr>
      <vt:lpstr>Risk Factors</vt:lpstr>
      <vt:lpstr>Risk Factors</vt:lpstr>
      <vt:lpstr>Pathophysiology</vt:lpstr>
      <vt:lpstr>Pathophysiology</vt:lpstr>
      <vt:lpstr>Complications</vt:lpstr>
      <vt:lpstr>PowerPoint Presentation</vt:lpstr>
      <vt:lpstr>Prevention</vt:lpstr>
      <vt:lpstr>Management</vt:lpstr>
      <vt:lpstr>Other Maneuvers</vt:lpstr>
      <vt:lpstr>PowerPoint Presentation</vt:lpstr>
      <vt:lpstr>Posterior axilla sling traction (PAST)</vt:lpstr>
      <vt:lpstr>Gunn-Zavanelli-O’Leary: Last resort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Shoulder Dystocia</dc:title>
  <dc:creator>Kipp Johnson</dc:creator>
  <cp:lastModifiedBy>Kipp Johnson</cp:lastModifiedBy>
  <cp:revision>63</cp:revision>
  <dcterms:created xsi:type="dcterms:W3CDTF">2020-12-08T03:11:49Z</dcterms:created>
  <dcterms:modified xsi:type="dcterms:W3CDTF">2020-12-08T15:26:56Z</dcterms:modified>
</cp:coreProperties>
</file>